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4" r:id="rId1"/>
  </p:sldMasterIdLst>
  <p:notesMasterIdLst>
    <p:notesMasterId r:id="rId6"/>
  </p:notesMasterIdLst>
  <p:sldIdLst>
    <p:sldId id="256" r:id="rId2"/>
    <p:sldId id="259" r:id="rId3"/>
    <p:sldId id="390" r:id="rId4"/>
    <p:sldId id="389" r:id="rId5"/>
  </p:sldIdLst>
  <p:sldSz cx="12193588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66"/>
    <a:srgbClr val="00FF00"/>
    <a:srgbClr val="9933FF"/>
    <a:srgbClr val="00589A"/>
    <a:srgbClr val="DCBEC3"/>
    <a:srgbClr val="D6B4BA"/>
    <a:srgbClr val="48586F"/>
    <a:srgbClr val="00487E"/>
    <a:srgbClr val="004D86"/>
    <a:srgbClr val="1128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中等深淺樣式 4 - 輔色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75" autoAdjust="0"/>
    <p:restoredTop sz="92548" autoAdjust="0"/>
  </p:normalViewPr>
  <p:slideViewPr>
    <p:cSldViewPr snapToGrid="0">
      <p:cViewPr varScale="1">
        <p:scale>
          <a:sx n="107" d="100"/>
          <a:sy n="107" d="100"/>
        </p:scale>
        <p:origin x="582" y="1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請按這裡編輯備註格式</a:t>
            </a:r>
          </a:p>
        </p:txBody>
      </p:sp>
      <p:sp>
        <p:nvSpPr>
          <p:cNvPr id="90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</a:p>
        </p:txBody>
      </p:sp>
      <p:sp>
        <p:nvSpPr>
          <p:cNvPr id="91" name="PlaceHolder 3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</a:p>
        </p:txBody>
      </p:sp>
      <p:sp>
        <p:nvSpPr>
          <p:cNvPr id="92" name="PlaceHolder 4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</a:p>
        </p:txBody>
      </p:sp>
      <p:sp>
        <p:nvSpPr>
          <p:cNvPr id="93" name="PlaceHolder 5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6500E7EB-A4FF-499F-92D3-98926558AF2A}" type="slidenum"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pPr algn="r"/>
              <a:t>‹#›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096555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TextShape 1"/>
          <p:cNvSpPr txBox="1"/>
          <p:nvPr/>
        </p:nvSpPr>
        <p:spPr>
          <a:xfrm>
            <a:off x="3884760" y="8685360"/>
            <a:ext cx="2966760" cy="453600"/>
          </a:xfrm>
          <a:prstGeom prst="rect">
            <a:avLst/>
          </a:prstGeom>
          <a:noFill/>
          <a:ln>
            <a:noFill/>
          </a:ln>
        </p:spPr>
        <p:txBody>
          <a:bodyPr lIns="90000" tIns="46800" rIns="90000" bIns="46800" anchor="b"/>
          <a:lstStyle/>
          <a:p>
            <a:pPr algn="r">
              <a:lnSpc>
                <a:spcPct val="100000"/>
              </a:lnSpc>
            </a:pPr>
            <a:fld id="{D59C6633-2AA0-49CE-BD49-38FED65C10E1}" type="slidenum"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新細明體"/>
              </a:rPr>
              <a:pPr algn="r">
                <a:lnSpc>
                  <a:spcPct val="100000"/>
                </a:lnSpc>
              </a:pPr>
              <a:t>1</a:t>
            </a:fld>
            <a:endParaRPr lang="en-US" sz="1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09" name="CustomShape 2"/>
          <p:cNvSpPr/>
          <p:nvPr/>
        </p:nvSpPr>
        <p:spPr>
          <a:xfrm>
            <a:off x="3884760" y="8685360"/>
            <a:ext cx="2968200" cy="455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 anchor="b"/>
          <a:lstStyle/>
          <a:p>
            <a:pPr algn="r">
              <a:lnSpc>
                <a:spcPct val="100000"/>
              </a:lnSpc>
            </a:pPr>
            <a:fld id="{3908A09E-2167-40C7-B222-9D2F81D9C4F8}" type="slidenum"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新細明體"/>
              </a:rPr>
              <a:pPr algn="r">
                <a:lnSpc>
                  <a:spcPct val="100000"/>
                </a:lnSpc>
              </a:pPr>
              <a:t>1</a:t>
            </a:fld>
            <a:endParaRPr lang="en-US" sz="1200" b="0" strike="noStrike" spc="-1">
              <a:solidFill>
                <a:srgbClr val="FF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0" name="CustomShape 3"/>
          <p:cNvSpPr/>
          <p:nvPr/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34959467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TextShape 1"/>
          <p:cNvSpPr txBox="1"/>
          <p:nvPr/>
        </p:nvSpPr>
        <p:spPr>
          <a:xfrm>
            <a:off x="3884760" y="8685360"/>
            <a:ext cx="2966760" cy="453600"/>
          </a:xfrm>
          <a:prstGeom prst="rect">
            <a:avLst/>
          </a:prstGeom>
          <a:noFill/>
          <a:ln>
            <a:noFill/>
          </a:ln>
        </p:spPr>
        <p:txBody>
          <a:bodyPr lIns="90000" tIns="46800" rIns="90000" bIns="46800" anchor="b"/>
          <a:lstStyle/>
          <a:p>
            <a:pPr algn="r">
              <a:lnSpc>
                <a:spcPct val="100000"/>
              </a:lnSpc>
            </a:pPr>
            <a:fld id="{1C9F2E09-A150-44E6-90DE-30C65B5BA5ED}" type="slidenum"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新細明體"/>
              </a:rPr>
              <a:pPr algn="r">
                <a:lnSpc>
                  <a:spcPct val="100000"/>
                </a:lnSpc>
              </a:pPr>
              <a:t>2</a:t>
            </a:fld>
            <a:endParaRPr lang="en-US" sz="1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18" name="CustomShape 2"/>
          <p:cNvSpPr/>
          <p:nvPr/>
        </p:nvSpPr>
        <p:spPr>
          <a:xfrm>
            <a:off x="3884760" y="8685360"/>
            <a:ext cx="2968200" cy="455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 anchor="b"/>
          <a:lstStyle/>
          <a:p>
            <a:pPr algn="r">
              <a:lnSpc>
                <a:spcPct val="100000"/>
              </a:lnSpc>
            </a:pPr>
            <a:fld id="{22473F1D-36AD-44D2-B371-9042034CA979}" type="slidenum"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新細明體"/>
              </a:rPr>
              <a:pPr algn="r">
                <a:lnSpc>
                  <a:spcPct val="100000"/>
                </a:lnSpc>
              </a:pPr>
              <a:t>2</a:t>
            </a:fld>
            <a:endParaRPr lang="en-US" sz="1200" b="0" strike="noStrike" spc="-1">
              <a:solidFill>
                <a:srgbClr val="FF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9" name="CustomShape 3"/>
          <p:cNvSpPr/>
          <p:nvPr/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6721336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TextShape 1"/>
          <p:cNvSpPr txBox="1"/>
          <p:nvPr/>
        </p:nvSpPr>
        <p:spPr>
          <a:xfrm>
            <a:off x="3884760" y="8685360"/>
            <a:ext cx="2966760" cy="453600"/>
          </a:xfrm>
          <a:prstGeom prst="rect">
            <a:avLst/>
          </a:prstGeom>
          <a:noFill/>
          <a:ln>
            <a:noFill/>
          </a:ln>
        </p:spPr>
        <p:txBody>
          <a:bodyPr lIns="90000" tIns="46800" rIns="90000" bIns="46800" anchor="b"/>
          <a:lstStyle/>
          <a:p>
            <a:pPr algn="r">
              <a:lnSpc>
                <a:spcPct val="100000"/>
              </a:lnSpc>
            </a:pPr>
            <a:fld id="{1C9F2E09-A150-44E6-90DE-30C65B5BA5ED}" type="slidenum"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新細明體"/>
              </a:rPr>
              <a:pPr algn="r">
                <a:lnSpc>
                  <a:spcPct val="100000"/>
                </a:lnSpc>
              </a:pPr>
              <a:t>3</a:t>
            </a:fld>
            <a:endParaRPr lang="en-US" sz="1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18" name="CustomShape 2"/>
          <p:cNvSpPr/>
          <p:nvPr/>
        </p:nvSpPr>
        <p:spPr>
          <a:xfrm>
            <a:off x="3884760" y="8685360"/>
            <a:ext cx="2968200" cy="455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 anchor="b"/>
          <a:lstStyle/>
          <a:p>
            <a:pPr algn="r">
              <a:lnSpc>
                <a:spcPct val="100000"/>
              </a:lnSpc>
            </a:pPr>
            <a:fld id="{22473F1D-36AD-44D2-B371-9042034CA979}" type="slidenum"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新細明體"/>
              </a:rPr>
              <a:pPr algn="r">
                <a:lnSpc>
                  <a:spcPct val="100000"/>
                </a:lnSpc>
              </a:pPr>
              <a:t>3</a:t>
            </a:fld>
            <a:endParaRPr lang="en-US" sz="1200" b="0" strike="noStrike" spc="-1">
              <a:solidFill>
                <a:srgbClr val="FF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9" name="CustomShape 3"/>
          <p:cNvSpPr/>
          <p:nvPr/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21637416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37309" y="157018"/>
            <a:ext cx="9347200" cy="674255"/>
          </a:xfrm>
        </p:spPr>
        <p:txBody>
          <a:bodyPr/>
          <a:lstStyle>
            <a:lvl1pPr>
              <a:defRPr sz="4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</p:spTree>
    <p:extLst>
      <p:ext uri="{BB962C8B-B14F-4D97-AF65-F5344CB8AC3E}">
        <p14:creationId xmlns:p14="http://schemas.microsoft.com/office/powerpoint/2010/main" val="39452825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3588" cy="6858000"/>
          </a:xfrm>
          <a:prstGeom prst="rect">
            <a:avLst/>
          </a:prstGeom>
          <a:solidFill>
            <a:srgbClr val="48586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196349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CustomShape 1"/>
          <p:cNvSpPr/>
          <p:nvPr/>
        </p:nvSpPr>
        <p:spPr>
          <a:xfrm>
            <a:off x="0" y="0"/>
            <a:ext cx="12191760" cy="914040"/>
          </a:xfrm>
          <a:prstGeom prst="rect">
            <a:avLst/>
          </a:prstGeom>
          <a:solidFill>
            <a:srgbClr val="48586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2" name="CustomShape 2"/>
          <p:cNvSpPr/>
          <p:nvPr/>
        </p:nvSpPr>
        <p:spPr>
          <a:xfrm>
            <a:off x="11887200" y="914400"/>
            <a:ext cx="304560" cy="5943240"/>
          </a:xfrm>
          <a:prstGeom prst="rect">
            <a:avLst/>
          </a:prstGeom>
          <a:solidFill>
            <a:srgbClr val="25557B">
              <a:alpha val="51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3" name="CustomShape 3"/>
          <p:cNvSpPr/>
          <p:nvPr/>
        </p:nvSpPr>
        <p:spPr>
          <a:xfrm>
            <a:off x="-17640" y="343080"/>
            <a:ext cx="8043480" cy="678960"/>
          </a:xfrm>
          <a:custGeom>
            <a:avLst/>
            <a:gdLst/>
            <a:ahLst/>
            <a:cxnLst/>
            <a:rect l="l" t="t" r="r" b="b"/>
            <a:pathLst>
              <a:path w="3800" h="428">
                <a:moveTo>
                  <a:pt x="0" y="0"/>
                </a:moveTo>
                <a:lnTo>
                  <a:pt x="3800" y="0"/>
                </a:lnTo>
                <a:lnTo>
                  <a:pt x="3456" y="428"/>
                </a:lnTo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9" name="CustomShape 4"/>
          <p:cNvSpPr/>
          <p:nvPr/>
        </p:nvSpPr>
        <p:spPr>
          <a:xfrm>
            <a:off x="507960" y="6505560"/>
            <a:ext cx="2539800" cy="261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0" name="PlaceHolder 5"/>
          <p:cNvSpPr>
            <a:spLocks noGrp="1"/>
          </p:cNvSpPr>
          <p:nvPr>
            <p:ph type="sldNum"/>
          </p:nvPr>
        </p:nvSpPr>
        <p:spPr>
          <a:xfrm>
            <a:off x="11175840" y="6505560"/>
            <a:ext cx="1112400" cy="256680"/>
          </a:xfrm>
          <a:prstGeom prst="rect">
            <a:avLst/>
          </a:prstGeom>
        </p:spPr>
        <p:txBody>
          <a:bodyPr lIns="90000" tIns="46800" rIns="90000" bIns="46800"/>
          <a:lstStyle/>
          <a:p>
            <a:pPr algn="ctr">
              <a:lnSpc>
                <a:spcPct val="100000"/>
              </a:lnSpc>
            </a:pPr>
            <a:fld id="{B5092A03-71C8-4718-8E26-0BE4221803E3}" type="slidenum">
              <a:rPr lang="en-US" sz="1200" b="0" strike="noStrike" spc="-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新細明體"/>
              </a:rPr>
              <a:pPr algn="ctr">
                <a:lnSpc>
                  <a:spcPct val="100000"/>
                </a:lnSpc>
              </a:pPr>
              <a:t>‹#›</a:t>
            </a:fld>
            <a:endParaRPr lang="en-US" sz="1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1" name="PlaceHolder 6"/>
          <p:cNvSpPr>
            <a:spLocks noGrp="1"/>
          </p:cNvSpPr>
          <p:nvPr>
            <p:ph type="title"/>
          </p:nvPr>
        </p:nvSpPr>
        <p:spPr>
          <a:xfrm>
            <a:off x="249382" y="120600"/>
            <a:ext cx="11333617" cy="701436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GB" sz="32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請按這裡編輯題名文字格式</a:t>
            </a:r>
            <a:endParaRPr lang="en-GB" sz="32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" name="PlaceHolder 7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352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800" b="0" strike="noStrike" spc="-1" dirty="0" err="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請按這裡編輯大綱文字格式</a:t>
            </a:r>
            <a:r>
              <a:rPr lang="en-GB" sz="2800" b="0" strike="noStrike" spc="-1" dirty="0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。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2400" b="0" strike="noStrike" spc="-1" dirty="0" err="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第二個大綱層次</a:t>
            </a:r>
            <a:endParaRPr lang="en-GB" sz="2400" b="0" strike="noStrike" spc="-1" dirty="0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 dirty="0" err="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第三個大綱層次</a:t>
            </a:r>
            <a:endParaRPr lang="en-GB" sz="2000" b="0" strike="noStrike" spc="-1" dirty="0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2000" b="0" strike="noStrike" spc="-1" dirty="0" err="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第四個大綱層次</a:t>
            </a:r>
            <a:endParaRPr lang="en-GB" sz="2000" b="0" strike="noStrike" spc="-1" dirty="0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 dirty="0" err="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第五個大綱層次</a:t>
            </a:r>
            <a:endParaRPr lang="en-GB" sz="2000" b="0" strike="noStrike" spc="-1" dirty="0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 dirty="0" err="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第六個大綱層次</a:t>
            </a:r>
            <a:endParaRPr lang="en-GB" sz="2000" b="0" strike="noStrike" spc="-1" dirty="0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 dirty="0" err="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第七個大綱層次</a:t>
            </a:r>
            <a:endParaRPr lang="en-GB" sz="2000" b="0" strike="noStrike" spc="-1" dirty="0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594337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65200" indent="-45720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n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882900" indent="-3429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n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350900" indent="-3429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n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854900" indent="-3429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n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286900" indent="-3429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n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718900" indent="-3429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n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3150900" indent="-3429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n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87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CustomShape 1"/>
          <p:cNvSpPr/>
          <p:nvPr/>
        </p:nvSpPr>
        <p:spPr>
          <a:xfrm>
            <a:off x="158620" y="1595536"/>
            <a:ext cx="11908997" cy="146490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 anchor="b"/>
          <a:lstStyle/>
          <a:p>
            <a:pPr algn="ctr">
              <a:lnSpc>
                <a:spcPct val="100000"/>
              </a:lnSpc>
            </a:pPr>
            <a:endParaRPr lang="en-US" altLang="zh-TW" sz="6600" b="1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 Black" panose="020B0A04020102020204" pitchFamily="34" charset="0"/>
              <a:ea typeface="中黑體"/>
            </a:endParaRPr>
          </a:p>
          <a:p>
            <a:pPr algn="ctr">
              <a:lnSpc>
                <a:spcPct val="100000"/>
              </a:lnSpc>
            </a:pPr>
            <a:endParaRPr lang="en-US" altLang="zh-TW" sz="6600" b="1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 Black" panose="020B0A04020102020204" pitchFamily="34" charset="0"/>
              <a:ea typeface="中黑體"/>
            </a:endParaRPr>
          </a:p>
          <a:p>
            <a:pPr algn="ctr">
              <a:lnSpc>
                <a:spcPct val="100000"/>
              </a:lnSpc>
            </a:pPr>
            <a:r>
              <a:rPr lang="zh-TW" altLang="en-US" sz="5400" b="1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Black" panose="020B0A04020102020204" pitchFamily="34" charset="0"/>
                <a:ea typeface="中黑體"/>
              </a:rPr>
              <a:t>資料探勘期末報告注意事項 </a:t>
            </a:r>
          </a:p>
        </p:txBody>
      </p:sp>
      <p:sp>
        <p:nvSpPr>
          <p:cNvPr id="95" name="CustomShape 2"/>
          <p:cNvSpPr/>
          <p:nvPr/>
        </p:nvSpPr>
        <p:spPr>
          <a:xfrm>
            <a:off x="3628" y="3844212"/>
            <a:ext cx="12189960" cy="2122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zh-TW" altLang="en-US" sz="4400" b="1" spc="-1" dirty="0">
                <a:solidFill>
                  <a:srgbClr val="FFC000"/>
                </a:solidFill>
                <a:uFill>
                  <a:solidFill>
                    <a:srgbClr val="FFFFFF"/>
                  </a:solidFill>
                </a:uFill>
                <a:latin typeface="Arial Black"/>
                <a:ea typeface="中黑體"/>
              </a:rPr>
              <a:t>蔡崇煒</a:t>
            </a:r>
            <a:endParaRPr lang="en-US" altLang="zh-TW" sz="4000" b="1" strike="noStrike" spc="-1" dirty="0">
              <a:solidFill>
                <a:srgbClr val="FFC000"/>
              </a:solidFill>
              <a:uFill>
                <a:solidFill>
                  <a:srgbClr val="FFFFFF"/>
                </a:solidFill>
              </a:uFill>
              <a:latin typeface="Arial Black"/>
              <a:ea typeface="中黑體"/>
            </a:endParaRPr>
          </a:p>
          <a:p>
            <a:pPr algn="ctr">
              <a:lnSpc>
                <a:spcPct val="100000"/>
              </a:lnSpc>
            </a:pPr>
            <a:endParaRPr lang="en-US" sz="2800" b="0" strike="noStrike" spc="-1" dirty="0">
              <a:solidFill>
                <a:srgbClr val="FF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6850" y="5966544"/>
            <a:ext cx="1940767" cy="738856"/>
          </a:xfrm>
          <a:prstGeom prst="rect">
            <a:avLst/>
          </a:prstGeom>
          <a:ln>
            <a:noFill/>
          </a:ln>
          <a:effectLst>
            <a:softEdge rad="25400"/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CustomShape 2"/>
          <p:cNvSpPr/>
          <p:nvPr/>
        </p:nvSpPr>
        <p:spPr>
          <a:xfrm>
            <a:off x="507960" y="1219320"/>
            <a:ext cx="11226600" cy="5105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/>
          <a:lstStyle/>
          <a:p>
            <a:pPr marL="338040" indent="-337680">
              <a:lnSpc>
                <a:spcPct val="100000"/>
              </a:lnSpc>
              <a:spcBef>
                <a:spcPts val="700"/>
              </a:spcBef>
              <a:buClr>
                <a:srgbClr val="000000"/>
              </a:buClr>
              <a:buFont typeface="Wingdings" charset="2"/>
              <a:buChar char=""/>
            </a:pPr>
            <a:r>
              <a:rPr lang="zh-TW" altLang="en-US" sz="2800" spc="-1" dirty="0">
                <a:uFill>
                  <a:solidFill>
                    <a:srgbClr val="FFFFFF"/>
                  </a:solidFill>
                </a:uFill>
              </a:rPr>
              <a:t>上台報告</a:t>
            </a:r>
            <a:endParaRPr lang="en-US" altLang="zh-TW" sz="2800" spc="-1" dirty="0">
              <a:uFill>
                <a:solidFill>
                  <a:srgbClr val="FFFFFF"/>
                </a:solidFill>
              </a:uFill>
            </a:endParaRPr>
          </a:p>
          <a:p>
            <a:pPr marL="795240" lvl="1" indent="-337680">
              <a:spcBef>
                <a:spcPts val="700"/>
              </a:spcBef>
              <a:buClr>
                <a:srgbClr val="000000"/>
              </a:buClr>
              <a:buFont typeface="Wingdings" charset="2"/>
              <a:buChar char=""/>
            </a:pPr>
            <a:r>
              <a:rPr lang="zh-TW" altLang="en-US" sz="2800" spc="-1" dirty="0">
                <a:uFill>
                  <a:solidFill>
                    <a:srgbClr val="FFFFFF"/>
                  </a:solidFill>
                </a:uFill>
              </a:rPr>
              <a:t>報告時間</a:t>
            </a:r>
            <a:r>
              <a:rPr lang="en-US" altLang="zh-TW" sz="2800" spc="-1" dirty="0">
                <a:uFill>
                  <a:solidFill>
                    <a:srgbClr val="FFFFFF"/>
                  </a:solidFill>
                </a:uFill>
              </a:rPr>
              <a:t>8~10</a:t>
            </a:r>
            <a:r>
              <a:rPr lang="zh-TW" altLang="en-US" sz="2800" spc="-1" dirty="0">
                <a:uFill>
                  <a:solidFill>
                    <a:srgbClr val="FFFFFF"/>
                  </a:solidFill>
                </a:uFill>
              </a:rPr>
              <a:t>分鐘</a:t>
            </a:r>
            <a:r>
              <a:rPr lang="en-US" altLang="zh-TW" sz="2800" spc="-1" dirty="0">
                <a:uFill>
                  <a:solidFill>
                    <a:srgbClr val="FFFFFF"/>
                  </a:solidFill>
                </a:uFill>
              </a:rPr>
              <a:t>(8</a:t>
            </a:r>
            <a:r>
              <a:rPr lang="zh-TW" altLang="en-US" sz="2800" spc="-1" dirty="0">
                <a:uFill>
                  <a:solidFill>
                    <a:srgbClr val="FFFFFF"/>
                  </a:solidFill>
                </a:uFill>
              </a:rPr>
              <a:t>分鐘報告、</a:t>
            </a:r>
            <a:r>
              <a:rPr lang="en-US" altLang="zh-TW" sz="2800" spc="-1" dirty="0">
                <a:uFill>
                  <a:solidFill>
                    <a:srgbClr val="FFFFFF"/>
                  </a:solidFill>
                </a:uFill>
              </a:rPr>
              <a:t>2</a:t>
            </a:r>
            <a:r>
              <a:rPr lang="zh-TW" altLang="en-US" sz="2800" spc="-1" dirty="0">
                <a:uFill>
                  <a:solidFill>
                    <a:srgbClr val="FFFFFF"/>
                  </a:solidFill>
                </a:uFill>
              </a:rPr>
              <a:t>分鐘問答</a:t>
            </a:r>
            <a:r>
              <a:rPr lang="en-US" altLang="zh-TW" sz="2800" spc="-1" dirty="0">
                <a:uFill>
                  <a:solidFill>
                    <a:srgbClr val="FFFFFF"/>
                  </a:solidFill>
                </a:uFill>
              </a:rPr>
              <a:t>)</a:t>
            </a:r>
          </a:p>
          <a:p>
            <a:pPr marL="795240" lvl="1" indent="-337680">
              <a:spcBef>
                <a:spcPts val="700"/>
              </a:spcBef>
              <a:buClr>
                <a:srgbClr val="000000"/>
              </a:buClr>
              <a:buFont typeface="Wingdings" charset="2"/>
              <a:buChar char=""/>
            </a:pPr>
            <a:r>
              <a:rPr lang="zh-TW" altLang="en-US" sz="2800" spc="-1" dirty="0">
                <a:uFill>
                  <a:solidFill>
                    <a:srgbClr val="FFFFFF"/>
                  </a:solidFill>
                </a:uFill>
              </a:rPr>
              <a:t>準備投影片、書面紙本及期末海報</a:t>
            </a:r>
            <a:r>
              <a:rPr lang="en-US" altLang="zh-TW" sz="2800" spc="-1" dirty="0">
                <a:uFill>
                  <a:solidFill>
                    <a:srgbClr val="FFFFFF"/>
                  </a:solidFill>
                </a:uFill>
              </a:rPr>
              <a:t>(</a:t>
            </a:r>
            <a:r>
              <a:rPr lang="zh-TW" altLang="en-US" sz="2800" spc="-1" dirty="0">
                <a:uFill>
                  <a:solidFill>
                    <a:srgbClr val="FFFFFF"/>
                  </a:solidFill>
                </a:uFill>
              </a:rPr>
              <a:t>海報需上傳至網大，無須於報告時呈現</a:t>
            </a:r>
            <a:r>
              <a:rPr lang="en-US" altLang="zh-TW" sz="2800" spc="-1" dirty="0">
                <a:uFill>
                  <a:solidFill>
                    <a:srgbClr val="FFFFFF"/>
                  </a:solidFill>
                </a:uFill>
              </a:rPr>
              <a:t>)</a:t>
            </a:r>
          </a:p>
          <a:p>
            <a:pPr marL="795240" lvl="1" indent="-337680">
              <a:spcBef>
                <a:spcPts val="700"/>
              </a:spcBef>
              <a:buClr>
                <a:srgbClr val="000000"/>
              </a:buClr>
              <a:buFont typeface="Wingdings" charset="2"/>
              <a:buChar char=""/>
            </a:pPr>
            <a:r>
              <a:rPr lang="zh-TW" altLang="en-US" sz="2800" spc="-1" dirty="0">
                <a:uFill>
                  <a:solidFill>
                    <a:srgbClr val="FFFFFF"/>
                  </a:solidFill>
                </a:uFill>
              </a:rPr>
              <a:t>所有組員均須出席</a:t>
            </a:r>
          </a:p>
          <a:p>
            <a:pPr marL="795240" lvl="1" indent="-337680">
              <a:spcBef>
                <a:spcPts val="700"/>
              </a:spcBef>
              <a:buClr>
                <a:srgbClr val="000000"/>
              </a:buClr>
              <a:buFont typeface="Wingdings" charset="2"/>
              <a:buChar char=""/>
            </a:pPr>
            <a:r>
              <a:rPr lang="zh-TW" altLang="en-US" sz="28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如需</a:t>
            </a:r>
            <a:r>
              <a:rPr lang="en-US" altLang="zh-TW" sz="28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demo</a:t>
            </a:r>
            <a:r>
              <a:rPr lang="zh-TW" altLang="en-US" sz="28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，請使用錄影方式錄下程式執行狀況。</a:t>
            </a:r>
            <a:endParaRPr lang="en-US" altLang="zh-TW" sz="2800" spc="-1" dirty="0">
              <a:solidFill>
                <a:srgbClr val="FF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113" name="TextShape 3"/>
          <p:cNvSpPr txBox="1"/>
          <p:nvPr/>
        </p:nvSpPr>
        <p:spPr>
          <a:xfrm>
            <a:off x="11175840" y="6505560"/>
            <a:ext cx="1112400" cy="256680"/>
          </a:xfrm>
          <a:prstGeom prst="rect">
            <a:avLst/>
          </a:prstGeom>
          <a:noFill/>
          <a:ln>
            <a:noFill/>
          </a:ln>
        </p:spPr>
        <p:txBody>
          <a:bodyPr lIns="90000" tIns="46800" rIns="90000" bIns="46800"/>
          <a:lstStyle/>
          <a:p>
            <a:pPr algn="ctr">
              <a:lnSpc>
                <a:spcPct val="100000"/>
              </a:lnSpc>
            </a:pPr>
            <a:fld id="{95997FA4-BB28-434B-B6A6-39BC0B91992E}" type="slidenum">
              <a:rPr lang="en-US" sz="1200" b="0" strike="noStrike" spc="-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新細明體"/>
              </a:rPr>
              <a:pPr algn="ctr">
                <a:lnSpc>
                  <a:spcPct val="100000"/>
                </a:lnSpc>
              </a:pPr>
              <a:t>2</a:t>
            </a:fld>
            <a:endParaRPr lang="en-US" sz="1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6" name="標題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期末報告注意事項 </a:t>
            </a:r>
            <a:r>
              <a:rPr lang="en-US" altLang="zh-TW" dirty="0"/>
              <a:t>(1/2)</a:t>
            </a:r>
            <a:endParaRPr lang="zh-TW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CustomShape 2"/>
          <p:cNvSpPr/>
          <p:nvPr/>
        </p:nvSpPr>
        <p:spPr>
          <a:xfrm>
            <a:off x="507960" y="1219320"/>
            <a:ext cx="11226600" cy="5105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/>
          <a:lstStyle/>
          <a:p>
            <a:pPr marL="338040" indent="-337680">
              <a:spcBef>
                <a:spcPts val="700"/>
              </a:spcBef>
              <a:buClr>
                <a:srgbClr val="000000"/>
              </a:buClr>
              <a:buFont typeface="Wingdings" charset="2"/>
              <a:buChar char=""/>
            </a:pPr>
            <a:r>
              <a:rPr lang="zh-TW" altLang="en-US" sz="2800" spc="-1" dirty="0">
                <a:uFill>
                  <a:solidFill>
                    <a:srgbClr val="FFFFFF"/>
                  </a:solidFill>
                </a:uFill>
              </a:rPr>
              <a:t>書面資料</a:t>
            </a:r>
            <a:r>
              <a:rPr lang="en-US" altLang="zh-TW" sz="2800" spc="-1" dirty="0">
                <a:uFill>
                  <a:solidFill>
                    <a:srgbClr val="FFFFFF"/>
                  </a:solidFill>
                </a:uFill>
              </a:rPr>
              <a:t>(</a:t>
            </a:r>
            <a:r>
              <a:rPr lang="zh-TW" altLang="en-US" sz="2800" spc="-1" dirty="0">
                <a:uFill>
                  <a:solidFill>
                    <a:srgbClr val="FFFFFF"/>
                  </a:solidFill>
                </a:uFill>
              </a:rPr>
              <a:t>遠距則改為上傳網路大學作業區</a:t>
            </a:r>
            <a:r>
              <a:rPr lang="en-US" altLang="zh-TW" sz="2800" spc="-1" dirty="0">
                <a:uFill>
                  <a:solidFill>
                    <a:srgbClr val="FFFFFF"/>
                  </a:solidFill>
                </a:uFill>
              </a:rPr>
              <a:t>)</a:t>
            </a:r>
          </a:p>
          <a:p>
            <a:pPr marL="795240" lvl="1" indent="-337680">
              <a:spcBef>
                <a:spcPts val="700"/>
              </a:spcBef>
              <a:buClr>
                <a:srgbClr val="000000"/>
              </a:buClr>
              <a:buFont typeface="Wingdings" charset="2"/>
              <a:buChar char=""/>
            </a:pPr>
            <a:r>
              <a:rPr lang="en-US" altLang="zh-TW" sz="2800" spc="-1" dirty="0">
                <a:uFill>
                  <a:solidFill>
                    <a:srgbClr val="FFFFFF"/>
                  </a:solidFill>
                </a:uFill>
              </a:rPr>
              <a:t>10</a:t>
            </a:r>
            <a:r>
              <a:rPr lang="zh-TW" altLang="en-US" sz="2800" spc="-1" dirty="0">
                <a:uFill>
                  <a:solidFill>
                    <a:srgbClr val="FFFFFF"/>
                  </a:solidFill>
                </a:uFill>
              </a:rPr>
              <a:t>個</a:t>
            </a:r>
            <a:r>
              <a:rPr lang="en-US" altLang="zh-TW" sz="2800" spc="-1" dirty="0">
                <a:uFill>
                  <a:solidFill>
                    <a:srgbClr val="FFFFFF"/>
                  </a:solidFill>
                </a:uFill>
              </a:rPr>
              <a:t>page</a:t>
            </a:r>
            <a:r>
              <a:rPr lang="zh-TW" altLang="en-US" sz="2800" spc="-1" dirty="0">
                <a:uFill>
                  <a:solidFill>
                    <a:srgbClr val="FFFFFF"/>
                  </a:solidFill>
                </a:uFill>
              </a:rPr>
              <a:t>以內的報告，請以黑白列印。勿將投影片當成書面報告。</a:t>
            </a:r>
            <a:endParaRPr lang="en-US" altLang="zh-TW" sz="2800" spc="-1" dirty="0">
              <a:uFill>
                <a:solidFill>
                  <a:srgbClr val="FFFFFF"/>
                </a:solidFill>
              </a:uFill>
            </a:endParaRPr>
          </a:p>
          <a:p>
            <a:pPr marL="795240" lvl="1" indent="-337680">
              <a:spcBef>
                <a:spcPts val="700"/>
              </a:spcBef>
              <a:buClr>
                <a:srgbClr val="000000"/>
              </a:buClr>
              <a:buFont typeface="Wingdings" charset="2"/>
              <a:buChar char=""/>
            </a:pPr>
            <a:r>
              <a:rPr lang="zh-TW" altLang="en-US" sz="2800" spc="-1" dirty="0">
                <a:uFill>
                  <a:solidFill>
                    <a:srgbClr val="FFFFFF"/>
                  </a:solidFill>
                </a:uFill>
              </a:rPr>
              <a:t>報告內容包含</a:t>
            </a:r>
            <a:r>
              <a:rPr lang="en-US" altLang="zh-TW" sz="2800" spc="-1" dirty="0">
                <a:uFill>
                  <a:solidFill>
                    <a:srgbClr val="FFFFFF"/>
                  </a:solidFill>
                </a:uFill>
              </a:rPr>
              <a:t>:</a:t>
            </a:r>
            <a:r>
              <a:rPr lang="zh-TW" altLang="en-US" sz="2800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altLang="zh-TW" sz="2800" spc="-1" dirty="0">
                <a:uFill>
                  <a:solidFill>
                    <a:srgbClr val="FFFFFF"/>
                  </a:solidFill>
                </a:uFill>
              </a:rPr>
              <a:t>1.</a:t>
            </a:r>
            <a:r>
              <a:rPr lang="zh-TW" altLang="en-US" sz="2800" spc="-1" dirty="0">
                <a:uFill>
                  <a:solidFill>
                    <a:srgbClr val="FFFFFF"/>
                  </a:solidFill>
                </a:uFill>
              </a:rPr>
              <a:t> 摘要、</a:t>
            </a:r>
            <a:r>
              <a:rPr lang="en-US" altLang="zh-TW" sz="2800" spc="-1" dirty="0">
                <a:uFill>
                  <a:solidFill>
                    <a:srgbClr val="FFFFFF"/>
                  </a:solidFill>
                </a:uFill>
              </a:rPr>
              <a:t>2.</a:t>
            </a:r>
            <a:r>
              <a:rPr lang="zh-TW" altLang="en-US" sz="2800" spc="-1" dirty="0">
                <a:uFill>
                  <a:solidFill>
                    <a:srgbClr val="FFFFFF"/>
                  </a:solidFill>
                </a:uFill>
              </a:rPr>
              <a:t>前言簡介、</a:t>
            </a:r>
            <a:r>
              <a:rPr lang="en-US" altLang="zh-TW" sz="2800" spc="-1" dirty="0">
                <a:uFill>
                  <a:solidFill>
                    <a:srgbClr val="FFFFFF"/>
                  </a:solidFill>
                </a:uFill>
              </a:rPr>
              <a:t>3.</a:t>
            </a:r>
            <a:r>
              <a:rPr lang="zh-TW" altLang="en-US" sz="2800" spc="-1" dirty="0">
                <a:uFill>
                  <a:solidFill>
                    <a:srgbClr val="FFFFFF"/>
                  </a:solidFill>
                </a:uFill>
              </a:rPr>
              <a:t>相關研究、</a:t>
            </a:r>
            <a:r>
              <a:rPr lang="en-US" altLang="zh-TW" sz="2800" spc="-1" dirty="0">
                <a:uFill>
                  <a:solidFill>
                    <a:srgbClr val="FFFFFF"/>
                  </a:solidFill>
                </a:uFill>
              </a:rPr>
              <a:t>4.</a:t>
            </a:r>
            <a:r>
              <a:rPr lang="zh-TW" altLang="en-US" sz="2800" spc="-1" dirty="0">
                <a:uFill>
                  <a:solidFill>
                    <a:srgbClr val="FFFFFF"/>
                  </a:solidFill>
                </a:uFill>
              </a:rPr>
              <a:t>程式設計方式 </a:t>
            </a:r>
            <a:r>
              <a:rPr lang="en-US" altLang="zh-TW" sz="2800" spc="-1" dirty="0">
                <a:uFill>
                  <a:solidFill>
                    <a:srgbClr val="FFFFFF"/>
                  </a:solidFill>
                </a:uFill>
              </a:rPr>
              <a:t>or </a:t>
            </a:r>
            <a:r>
              <a:rPr lang="zh-TW" altLang="en-US" sz="2800" spc="-1" dirty="0">
                <a:uFill>
                  <a:solidFill>
                    <a:srgbClr val="FFFFFF"/>
                  </a:solidFill>
                </a:uFill>
              </a:rPr>
              <a:t>討論、</a:t>
            </a:r>
            <a:r>
              <a:rPr lang="en-US" altLang="zh-TW" sz="2800" spc="-1" dirty="0">
                <a:uFill>
                  <a:solidFill>
                    <a:srgbClr val="FFFFFF"/>
                  </a:solidFill>
                </a:uFill>
              </a:rPr>
              <a:t>5.</a:t>
            </a:r>
            <a:r>
              <a:rPr lang="zh-TW" altLang="en-US" sz="2800" spc="-1" dirty="0">
                <a:uFill>
                  <a:solidFill>
                    <a:srgbClr val="FFFFFF"/>
                  </a:solidFill>
                </a:uFill>
              </a:rPr>
              <a:t>結論、及</a:t>
            </a:r>
            <a:r>
              <a:rPr lang="en-US" altLang="zh-TW" sz="2800" spc="-1" dirty="0">
                <a:uFill>
                  <a:solidFill>
                    <a:srgbClr val="FFFFFF"/>
                  </a:solidFill>
                </a:uFill>
              </a:rPr>
              <a:t>6</a:t>
            </a:r>
            <a:r>
              <a:rPr lang="zh-TW" altLang="en-US" sz="2800" spc="-1" dirty="0">
                <a:uFill>
                  <a:solidFill>
                    <a:srgbClr val="FFFFFF"/>
                  </a:solidFill>
                </a:uFill>
              </a:rPr>
              <a:t>參考文獻。</a:t>
            </a:r>
            <a:endParaRPr lang="en-US" altLang="zh-TW" sz="2800" spc="-1" dirty="0">
              <a:uFill>
                <a:solidFill>
                  <a:srgbClr val="FFFFFF"/>
                </a:solidFill>
              </a:uFill>
            </a:endParaRPr>
          </a:p>
          <a:p>
            <a:pPr marL="795240" lvl="1" indent="-337680">
              <a:spcBef>
                <a:spcPts val="700"/>
              </a:spcBef>
              <a:buClr>
                <a:srgbClr val="000000"/>
              </a:buClr>
              <a:buFont typeface="Wingdings" charset="2"/>
              <a:buChar char=""/>
            </a:pPr>
            <a:r>
              <a:rPr lang="zh-TW" altLang="en-US" sz="2800" spc="-1" dirty="0">
                <a:uFill>
                  <a:solidFill>
                    <a:srgbClr val="FFFFFF"/>
                  </a:solidFill>
                </a:uFill>
              </a:rPr>
              <a:t>第一頁請列出將第幾組、組員姓名、組員學號</a:t>
            </a:r>
            <a:endParaRPr lang="en-US" altLang="zh-TW" sz="2800" spc="-1" dirty="0">
              <a:uFill>
                <a:solidFill>
                  <a:srgbClr val="FFFFFF"/>
                </a:solidFill>
              </a:uFill>
            </a:endParaRPr>
          </a:p>
          <a:p>
            <a:pPr marL="795240" lvl="1" indent="-337680">
              <a:spcBef>
                <a:spcPts val="700"/>
              </a:spcBef>
              <a:buClr>
                <a:srgbClr val="000000"/>
              </a:buClr>
              <a:buFont typeface="Wingdings" charset="2"/>
              <a:buChar char=""/>
            </a:pPr>
            <a:endParaRPr lang="en-US" altLang="zh-TW" sz="2800" spc="-1" dirty="0">
              <a:uFill>
                <a:solidFill>
                  <a:srgbClr val="FFFFFF"/>
                </a:solidFill>
              </a:uFill>
            </a:endParaRPr>
          </a:p>
          <a:p>
            <a:pPr marL="795240" lvl="1" indent="-337680">
              <a:spcBef>
                <a:spcPts val="700"/>
              </a:spcBef>
              <a:buClr>
                <a:srgbClr val="000000"/>
              </a:buClr>
              <a:buFont typeface="Wingdings" charset="2"/>
              <a:buChar char=""/>
            </a:pPr>
            <a:r>
              <a:rPr lang="zh-TW" altLang="en-US" sz="28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書面資料若有抄襲，則為</a:t>
            </a:r>
            <a:r>
              <a:rPr lang="en-US" altLang="zh-TW" sz="28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0</a:t>
            </a:r>
            <a:r>
              <a:rPr lang="zh-TW" altLang="en-US" sz="28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分。助教將會使用</a:t>
            </a:r>
            <a:r>
              <a:rPr lang="en-US" altLang="zh-TW" sz="2800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Turnitin</a:t>
            </a:r>
            <a:r>
              <a:rPr lang="zh-TW" altLang="en-US" sz="28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進行檢測，若全文超過</a:t>
            </a:r>
            <a:r>
              <a:rPr lang="en-US" altLang="zh-TW" sz="28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20%</a:t>
            </a:r>
            <a:r>
              <a:rPr lang="zh-TW" altLang="en-US" sz="28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與網路或其他資料雷同，或整句文字 </a:t>
            </a:r>
            <a:r>
              <a:rPr lang="en-US" altLang="zh-TW" sz="28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(</a:t>
            </a:r>
            <a:r>
              <a:rPr lang="zh-TW" altLang="en-US" sz="28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超過七個字</a:t>
            </a:r>
            <a:r>
              <a:rPr lang="en-US" altLang="zh-TW" sz="28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)</a:t>
            </a:r>
            <a:r>
              <a:rPr lang="zh-TW" altLang="en-US" sz="28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與其他資料相同，視為抄襲。</a:t>
            </a:r>
            <a:endParaRPr lang="en-US" altLang="zh-TW" sz="2800" spc="-1" dirty="0">
              <a:solidFill>
                <a:srgbClr val="FF0000"/>
              </a:solidFill>
              <a:uFill>
                <a:solidFill>
                  <a:srgbClr val="FFFFFF"/>
                </a:solidFill>
              </a:uFill>
            </a:endParaRPr>
          </a:p>
          <a:p>
            <a:pPr marL="338040" indent="-337680">
              <a:lnSpc>
                <a:spcPct val="100000"/>
              </a:lnSpc>
              <a:spcBef>
                <a:spcPts val="700"/>
              </a:spcBef>
              <a:buClr>
                <a:srgbClr val="000000"/>
              </a:buClr>
              <a:buFont typeface="Wingdings" charset="2"/>
              <a:buChar char=""/>
            </a:pPr>
            <a:endParaRPr lang="en-US" altLang="zh-TW" sz="2800" spc="-1" dirty="0"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113" name="TextShape 3"/>
          <p:cNvSpPr txBox="1"/>
          <p:nvPr/>
        </p:nvSpPr>
        <p:spPr>
          <a:xfrm>
            <a:off x="11175840" y="6505560"/>
            <a:ext cx="1112400" cy="256680"/>
          </a:xfrm>
          <a:prstGeom prst="rect">
            <a:avLst/>
          </a:prstGeom>
          <a:noFill/>
          <a:ln>
            <a:noFill/>
          </a:ln>
        </p:spPr>
        <p:txBody>
          <a:bodyPr lIns="90000" tIns="46800" rIns="90000" bIns="46800"/>
          <a:lstStyle/>
          <a:p>
            <a:pPr algn="ctr">
              <a:lnSpc>
                <a:spcPct val="100000"/>
              </a:lnSpc>
            </a:pPr>
            <a:fld id="{95997FA4-BB28-434B-B6A6-39BC0B91992E}" type="slidenum">
              <a:rPr lang="en-US" sz="1200" b="0" strike="noStrike" spc="-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新細明體"/>
              </a:rPr>
              <a:pPr algn="ctr">
                <a:lnSpc>
                  <a:spcPct val="100000"/>
                </a:lnSpc>
              </a:pPr>
              <a:t>3</a:t>
            </a:fld>
            <a:endParaRPr lang="en-US" sz="1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6" name="標題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期末報告注意事項 </a:t>
            </a:r>
            <a:r>
              <a:rPr lang="en-US" altLang="zh-TW" dirty="0"/>
              <a:t>(2/2)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05094006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814797" y="5351269"/>
            <a:ext cx="880188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altLang="zh-TW" sz="7200" b="1" spc="-1" dirty="0">
                <a:solidFill>
                  <a:srgbClr val="FFC000"/>
                </a:solidFill>
                <a:uFill>
                  <a:solidFill>
                    <a:srgbClr val="FFFFFF"/>
                  </a:solidFill>
                </a:uFill>
                <a:latin typeface="Arial Black" panose="020B0A04020102020204" pitchFamily="34" charset="0"/>
                <a:ea typeface="中黑體"/>
              </a:rPr>
              <a:t>Thank You ^_^</a:t>
            </a:r>
            <a:endParaRPr lang="zh-TW" altLang="en-US" sz="7200" b="1" spc="-1" dirty="0">
              <a:solidFill>
                <a:srgbClr val="FFC000"/>
              </a:solidFill>
              <a:uFill>
                <a:solidFill>
                  <a:srgbClr val="FFFFFF"/>
                </a:solidFill>
              </a:uFill>
              <a:latin typeface="Arial Black" panose="020B0A04020102020204" pitchFamily="34" charset="0"/>
              <a:ea typeface="中黑體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"/>
                    </a14:imgEffect>
                    <a14:imgEffect>
                      <a14:brightnessContrast bright="10000" contras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5644" y="724587"/>
            <a:ext cx="8500188" cy="441162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062141499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7726</TotalTime>
  <Words>221</Words>
  <Application>Microsoft Office PowerPoint</Application>
  <PresentationFormat>自訂</PresentationFormat>
  <Paragraphs>26</Paragraphs>
  <Slides>4</Slides>
  <Notes>3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</vt:i4>
      </vt:variant>
    </vt:vector>
  </HeadingPairs>
  <TitlesOfParts>
    <vt:vector size="11" baseType="lpstr">
      <vt:lpstr>Arial</vt:lpstr>
      <vt:lpstr>Arial Black</vt:lpstr>
      <vt:lpstr>Calibri</vt:lpstr>
      <vt:lpstr>Symbol</vt:lpstr>
      <vt:lpstr>Times New Roman</vt:lpstr>
      <vt:lpstr>Wingdings</vt:lpstr>
      <vt:lpstr>1_Office Theme</vt:lpstr>
      <vt:lpstr>PowerPoint 簡報</vt:lpstr>
      <vt:lpstr>期末報告注意事項 (1/2)</vt:lpstr>
      <vt:lpstr>期末報告注意事項 (2/2)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Search Economics:</dc:title>
  <dc:subject/>
  <dc:creator>Tsai Chun-Wei</dc:creator>
  <dc:description/>
  <cp:lastModifiedBy>昀紜 李</cp:lastModifiedBy>
  <cp:revision>646</cp:revision>
  <cp:lastPrinted>1601-01-01T00:00:00Z</cp:lastPrinted>
  <dcterms:created xsi:type="dcterms:W3CDTF">2015-10-03T05:09:22Z</dcterms:created>
  <dcterms:modified xsi:type="dcterms:W3CDTF">2023-04-27T09:29:03Z</dcterms:modified>
  <dc:language>zh-TW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15.0000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11</vt:i4>
  </property>
  <property fmtid="{D5CDD505-2E9C-101B-9397-08002B2CF9AE}" pid="8" name="PresentationFormat">
    <vt:lpwstr>自訂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11</vt:i4>
  </property>
</Properties>
</file>